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3" r:id="rId2"/>
    <p:sldId id="264" r:id="rId3"/>
    <p:sldId id="265" r:id="rId4"/>
    <p:sldId id="266" r:id="rId5"/>
    <p:sldId id="267" r:id="rId6"/>
    <p:sldId id="273" r:id="rId7"/>
    <p:sldId id="268" r:id="rId8"/>
    <p:sldId id="269" r:id="rId9"/>
    <p:sldId id="270" r:id="rId10"/>
    <p:sldId id="271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3F9BC-69AD-45CE-A6E9-F6045BF40E13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C6790E-E14A-4D0B-8196-8FBBD653E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29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/>
            <a:fld id="{3AA945DA-EF47-4F33-9A19-79AFEAB7A6A0}" type="slidenum">
              <a:rPr lang="ru-RU">
                <a:solidFill>
                  <a:srgbClr val="000000"/>
                </a:solidFill>
                <a:latin typeface="Times New Roman" pitchFamily="16" charset="0"/>
              </a:rPr>
              <a:pPr eaLnBrk="1"/>
              <a:t>1</a:t>
            </a:fld>
            <a:endParaRPr 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6387" name="Text Box 1"/>
          <p:cNvSpPr txBox="1">
            <a:spLocks noChangeArrowheads="1"/>
          </p:cNvSpPr>
          <p:nvPr/>
        </p:nvSpPr>
        <p:spPr bwMode="auto">
          <a:xfrm>
            <a:off x="4278313" y="10155238"/>
            <a:ext cx="32750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11588CBB-F923-4A94-A5E5-BBD0AFBA2B8A}" type="slidenum">
              <a:rPr lang="ru-RU" sz="1400">
                <a:solidFill>
                  <a:srgbClr val="000000"/>
                </a:solidFill>
                <a:latin typeface="Times New Roman" pitchFamily="16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1</a:t>
            </a:fld>
            <a:endParaRPr lang="ru-RU" sz="14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6388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35588" cy="40020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9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/>
            <a:fld id="{E00F7213-F93E-44AE-9AA6-2D57223AEBB7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3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7411" name="Text Box 1"/>
          <p:cNvSpPr txBox="1">
            <a:spLocks noChangeArrowheads="1"/>
          </p:cNvSpPr>
          <p:nvPr/>
        </p:nvSpPr>
        <p:spPr bwMode="auto">
          <a:xfrm>
            <a:off x="4278313" y="10155238"/>
            <a:ext cx="32750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43365AEA-07FB-4171-B2BE-D847C54195AD}" type="slidenum">
              <a:rPr lang="ru-RU" sz="1400">
                <a:solidFill>
                  <a:srgbClr val="000000"/>
                </a:solidFill>
                <a:latin typeface="Times New Roman" pitchFamily="16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3</a:t>
            </a:fld>
            <a:endParaRPr lang="ru-RU" sz="14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/>
            <a:fld id="{A008DDAC-016A-4F97-AA0D-1CBC2065AFF8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4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8435" name="Text Box 1"/>
          <p:cNvSpPr txBox="1">
            <a:spLocks noChangeArrowheads="1"/>
          </p:cNvSpPr>
          <p:nvPr/>
        </p:nvSpPr>
        <p:spPr bwMode="auto">
          <a:xfrm>
            <a:off x="4278313" y="10155238"/>
            <a:ext cx="32750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D5D2E3C1-66D5-431C-8B82-FB430843DCF3}" type="slidenum">
              <a:rPr lang="ru-RU" sz="1400">
                <a:solidFill>
                  <a:srgbClr val="000000"/>
                </a:solidFill>
                <a:latin typeface="Times New Roman" pitchFamily="16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4</a:t>
            </a:fld>
            <a:endParaRPr lang="ru-RU" sz="14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84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/>
            <a:fld id="{24994439-74C4-4900-AE7B-367C0483F7C7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7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4278313" y="10155238"/>
            <a:ext cx="32750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FDCC1B0D-1481-4E1E-982C-560C3A9173F7}" type="slidenum">
              <a:rPr lang="ru-RU" sz="1400">
                <a:solidFill>
                  <a:srgbClr val="000000"/>
                </a:solidFill>
                <a:latin typeface="Times New Roman" pitchFamily="16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7</a:t>
            </a:fld>
            <a:endParaRPr lang="ru-RU" sz="14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946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1" name="Rectangle 3"/>
          <p:cNvSpPr>
            <a:spLocks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/>
            <a:fld id="{8E628A27-43BD-43E4-92AC-27F3915E00D6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8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0483" name="Text Box 1"/>
          <p:cNvSpPr txBox="1">
            <a:spLocks noChangeArrowheads="1"/>
          </p:cNvSpPr>
          <p:nvPr/>
        </p:nvSpPr>
        <p:spPr bwMode="auto">
          <a:xfrm>
            <a:off x="4278313" y="10155238"/>
            <a:ext cx="32750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DBB01FA6-87BD-4A1C-92C2-8378370A6C4C}" type="slidenum">
              <a:rPr lang="ru-RU" sz="1400">
                <a:solidFill>
                  <a:srgbClr val="000000"/>
                </a:solidFill>
                <a:latin typeface="Times New Roman" pitchFamily="16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8</a:t>
            </a:fld>
            <a:endParaRPr lang="ru-RU" sz="14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048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19213" y="877888"/>
            <a:ext cx="4217987" cy="31638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5" name="Rectangle 3"/>
          <p:cNvSpPr>
            <a:spLocks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/>
            <a:fld id="{F5D881A8-5DE3-49F6-9453-1E8CCF567F4F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9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4278313" y="10155238"/>
            <a:ext cx="32750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27B082C1-5202-4A54-A4A7-41DB12700DB5}" type="slidenum">
              <a:rPr lang="ru-RU" sz="1400">
                <a:solidFill>
                  <a:srgbClr val="000000"/>
                </a:solidFill>
                <a:latin typeface="Times New Roman" pitchFamily="16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9</a:t>
            </a:fld>
            <a:endParaRPr lang="ru-RU" sz="14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150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19213" y="877888"/>
            <a:ext cx="4217987" cy="31638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9" name="Rectangle 3"/>
          <p:cNvSpPr>
            <a:spLocks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/>
            <a:fld id="{B8F5C722-BD36-47D0-846D-A87785B25CFA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10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2531" name="Text Box 1"/>
          <p:cNvSpPr txBox="1">
            <a:spLocks noChangeArrowheads="1"/>
          </p:cNvSpPr>
          <p:nvPr/>
        </p:nvSpPr>
        <p:spPr bwMode="auto">
          <a:xfrm>
            <a:off x="4278313" y="10155238"/>
            <a:ext cx="32750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ACB8FF24-5E4B-4D32-8583-304C43241F41}" type="slidenum">
              <a:rPr lang="ru-RU" sz="1400">
                <a:solidFill>
                  <a:srgbClr val="000000"/>
                </a:solidFill>
                <a:latin typeface="Times New Roman" pitchFamily="16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10</a:t>
            </a:fld>
            <a:endParaRPr lang="ru-RU" sz="14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253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19213" y="877888"/>
            <a:ext cx="4217987" cy="31638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3" name="Rectangle 3"/>
          <p:cNvSpPr>
            <a:spLocks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/>
            <a:fld id="{ACAD406F-936A-45F7-B128-773527C43711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11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3555" name="Text Box 1"/>
          <p:cNvSpPr txBox="1">
            <a:spLocks noChangeArrowheads="1"/>
          </p:cNvSpPr>
          <p:nvPr/>
        </p:nvSpPr>
        <p:spPr bwMode="auto">
          <a:xfrm>
            <a:off x="4278313" y="10155238"/>
            <a:ext cx="32750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8AF30DC7-9915-4725-A3C5-89A7F3B62808}" type="slidenum">
              <a:rPr lang="ru-RU" sz="1400">
                <a:solidFill>
                  <a:srgbClr val="000000"/>
                </a:solidFill>
                <a:latin typeface="Times New Roman" pitchFamily="16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11</a:t>
            </a:fld>
            <a:endParaRPr lang="ru-RU" sz="14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355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2362" cy="36988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7" name="Rectangle 3"/>
          <p:cNvSpPr>
            <a:spLocks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4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0.wmf"/><Relationship Id="rId19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21.wm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33.w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19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265488"/>
            <a:ext cx="3024187" cy="249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450" y="4387850"/>
            <a:ext cx="162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908720"/>
            <a:ext cx="184731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850" y="264697"/>
            <a:ext cx="8883926" cy="16380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Рациональные выражения 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48650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457200" y="6356350"/>
            <a:ext cx="212725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15" name="WordArt 2"/>
          <p:cNvSpPr>
            <a:spLocks noChangeArrowheads="1" noChangeShapeType="1" noTextEdit="1"/>
          </p:cNvSpPr>
          <p:nvPr/>
        </p:nvSpPr>
        <p:spPr bwMode="auto">
          <a:xfrm>
            <a:off x="2151063" y="1241425"/>
            <a:ext cx="4216400" cy="55403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Домашнее задание</a:t>
            </a: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1960563" y="2463800"/>
            <a:ext cx="4899025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100000"/>
              </a:lnSpc>
              <a:buClrTx/>
              <a:buFontTx/>
              <a:buNone/>
            </a:pPr>
            <a:r>
              <a:rPr lang="ru-RU" sz="2800" b="1" dirty="0">
                <a:solidFill>
                  <a:srgbClr val="000000"/>
                </a:solidFill>
              </a:rPr>
              <a:t>п. 3.1. (</a:t>
            </a:r>
            <a:r>
              <a:rPr lang="ru-RU" sz="2800" b="1" dirty="0" err="1">
                <a:solidFill>
                  <a:srgbClr val="000000"/>
                </a:solidFill>
              </a:rPr>
              <a:t>стр</a:t>
            </a:r>
            <a:r>
              <a:rPr lang="ru-RU" sz="2800" b="1" dirty="0">
                <a:solidFill>
                  <a:srgbClr val="000000"/>
                </a:solidFill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</a:rPr>
              <a:t>142-145), № 342</a:t>
            </a:r>
            <a:endParaRPr lang="ru-RU" sz="2800" b="1" dirty="0">
              <a:solidFill>
                <a:srgbClr val="000000"/>
              </a:solidFill>
            </a:endParaRPr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3857625"/>
            <a:ext cx="1428750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334926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1"/>
          <p:cNvSpPr>
            <a:spLocks noChangeArrowheads="1" noChangeShapeType="1" noTextEdit="1"/>
          </p:cNvSpPr>
          <p:nvPr/>
        </p:nvSpPr>
        <p:spPr bwMode="auto">
          <a:xfrm>
            <a:off x="1000125" y="1785938"/>
            <a:ext cx="6858000" cy="31083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Спасибо за урок!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124325"/>
            <a:ext cx="1908175" cy="163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8062874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11.12.11</a:t>
            </a: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1216768" y="692696"/>
            <a:ext cx="78787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Times New Roman" pitchFamily="16" charset="0"/>
                <a:cs typeface="Times New Roman" pitchFamily="16" charset="0"/>
              </a:rPr>
              <a:t>- 4;   0;    54;   - 723;    1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1689032" y="1755868"/>
            <a:ext cx="5029704" cy="1702389"/>
            <a:chOff x="2107576" y="2446057"/>
            <a:chExt cx="5029704" cy="1702389"/>
          </a:xfrm>
        </p:grpSpPr>
        <p:sp>
          <p:nvSpPr>
            <p:cNvPr id="5" name="TextBox 4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2107576" y="2537381"/>
              <a:ext cx="896399" cy="1580754"/>
            </a:xfrm>
            <a:prstGeom prst="rect">
              <a:avLst/>
            </a:prstGeom>
            <a:blipFill rotWithShape="1">
              <a:blip r:embed="rId2"/>
              <a:stretch>
                <a:fillRect l="-6803" t="-5000" r="-50340" b="-16538"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ru-RU">
                  <a:noFill/>
                </a:rPr>
                <a:t> </a:t>
              </a:r>
            </a:p>
          </p:txBody>
        </p:sp>
        <p:sp>
          <p:nvSpPr>
            <p:cNvPr id="6" name="TextBox 5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3692311" y="2506496"/>
              <a:ext cx="1838965" cy="1598707"/>
            </a:xfrm>
            <a:prstGeom prst="rect">
              <a:avLst/>
            </a:prstGeom>
            <a:blipFill rotWithShape="1">
              <a:blip r:embed="rId3"/>
              <a:stretch>
                <a:fillRect l="-25249" t="-5344" r="-23920" b="-15267"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ru-RU">
                  <a:noFill/>
                </a:rPr>
                <a:t> </a:t>
              </a:r>
            </a:p>
          </p:txBody>
        </p:sp>
        <p:sp>
          <p:nvSpPr>
            <p:cNvPr id="7" name="TextBox 6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2555776" y="3283273"/>
              <a:ext cx="2460032" cy="349968"/>
            </a:xfrm>
            <a:prstGeom prst="rect">
              <a:avLst/>
            </a:prstGeom>
            <a:blipFill rotWithShape="1">
              <a:blip r:embed="rId4"/>
              <a:stretch>
                <a:fillRect b="-15789"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ru-RU">
                  <a:noFill/>
                </a:rPr>
                <a:t> </a:t>
              </a:r>
            </a:p>
          </p:txBody>
        </p:sp>
        <p:sp>
          <p:nvSpPr>
            <p:cNvPr id="9" name="TextBox 8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6300192" y="2446057"/>
              <a:ext cx="837088" cy="1702389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ru-RU">
                  <a:noFill/>
                </a:rPr>
                <a:t> 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3367248" y="3871604"/>
                <a:ext cx="1800365" cy="11310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6600" b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6600" b="1" i="0" smtClean="0">
                              <a:latin typeface="Cambria Math"/>
                            </a:rPr>
                            <m:t>𝟑</m:t>
                          </m:r>
                        </m:e>
                        <m:sup>
                          <m:r>
                            <a:rPr lang="ru-RU" sz="6600" b="1" i="0" smtClean="0">
                              <a:latin typeface="Cambria Math"/>
                            </a:rPr>
                            <m:t>−</m:t>
                          </m:r>
                          <m:r>
                            <a:rPr lang="ru-RU" sz="6600" b="1" i="0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6600" b="1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7248" y="3871604"/>
                <a:ext cx="1800365" cy="113101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5274605" y="3722683"/>
            <a:ext cx="6367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?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742746"/>
            <a:ext cx="7954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/>
              <a:t>а</a:t>
            </a:r>
            <a:r>
              <a:rPr lang="ru-RU" sz="5400" dirty="0" smtClean="0"/>
              <a:t>)</a:t>
            </a:r>
            <a:endParaRPr lang="ru-RU" sz="5400" dirty="0"/>
          </a:p>
        </p:txBody>
      </p:sp>
      <p:sp>
        <p:nvSpPr>
          <p:cNvPr id="11" name="TextBox 10"/>
          <p:cNvSpPr txBox="1"/>
          <p:nvPr/>
        </p:nvSpPr>
        <p:spPr>
          <a:xfrm>
            <a:off x="282583" y="1984392"/>
            <a:ext cx="100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б</a:t>
            </a:r>
            <a:r>
              <a:rPr lang="ru-RU" sz="5400" dirty="0" smtClean="0"/>
              <a:t>)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44155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AutoShape 1"/>
          <p:cNvSpPr>
            <a:spLocks noChangeArrowheads="1"/>
          </p:cNvSpPr>
          <p:nvPr/>
        </p:nvSpPr>
        <p:spPr bwMode="auto">
          <a:xfrm>
            <a:off x="4679950" y="3959225"/>
            <a:ext cx="2339975" cy="900113"/>
          </a:xfrm>
          <a:prstGeom prst="roundRect">
            <a:avLst>
              <a:gd name="adj" fmla="val 176"/>
            </a:avLst>
          </a:prstGeom>
          <a:solidFill>
            <a:srgbClr val="99CCFF">
              <a:alpha val="50195"/>
            </a:srgbClr>
          </a:solidFill>
          <a:ln w="9360">
            <a:solidFill>
              <a:srgbClr val="000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539750" y="2559050"/>
            <a:ext cx="2519363" cy="1220788"/>
          </a:xfrm>
          <a:prstGeom prst="roundRect">
            <a:avLst>
              <a:gd name="adj" fmla="val 130"/>
            </a:avLst>
          </a:prstGeom>
          <a:solidFill>
            <a:srgbClr val="3DEB3D">
              <a:alpha val="50195"/>
            </a:srgbClr>
          </a:solidFill>
          <a:ln w="936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3060700" y="1439863"/>
            <a:ext cx="2160588" cy="1041400"/>
          </a:xfrm>
          <a:prstGeom prst="roundRect">
            <a:avLst>
              <a:gd name="adj" fmla="val 148"/>
            </a:avLst>
          </a:prstGeom>
          <a:solidFill>
            <a:srgbClr val="3DEB3D">
              <a:alpha val="50195"/>
            </a:srgbClr>
          </a:solidFill>
          <a:ln w="936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3419475" y="2738438"/>
            <a:ext cx="2160588" cy="860425"/>
          </a:xfrm>
          <a:prstGeom prst="roundRect">
            <a:avLst>
              <a:gd name="adj" fmla="val 181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 w="936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1079500" y="3819525"/>
            <a:ext cx="2879725" cy="860425"/>
          </a:xfrm>
          <a:prstGeom prst="roundRect">
            <a:avLst>
              <a:gd name="adj" fmla="val 181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 w="936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539750" y="1439863"/>
            <a:ext cx="2160588" cy="860425"/>
          </a:xfrm>
          <a:prstGeom prst="roundRect">
            <a:avLst>
              <a:gd name="adj" fmla="val 181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 w="936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176" name="Object 7"/>
          <p:cNvGraphicFramePr>
            <a:graphicFrameLocks noChangeAspect="1"/>
          </p:cNvGraphicFramePr>
          <p:nvPr/>
        </p:nvGraphicFramePr>
        <p:xfrm>
          <a:off x="3429000" y="2786063"/>
          <a:ext cx="200818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" r:id="rId5" imgW="618840" imgH="173520" progId="">
                  <p:embed/>
                </p:oleObj>
              </mc:Choice>
              <mc:Fallback>
                <p:oleObj r:id="rId5" imgW="618840" imgH="17352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786063"/>
                        <a:ext cx="2008188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8"/>
          <p:cNvGraphicFramePr>
            <a:graphicFrameLocks noChangeAspect="1"/>
          </p:cNvGraphicFramePr>
          <p:nvPr/>
        </p:nvGraphicFramePr>
        <p:xfrm>
          <a:off x="6000750" y="2500313"/>
          <a:ext cx="1609725" cy="1258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" r:id="rId7" imgW="578520" imgH="391680" progId="">
                  <p:embed/>
                </p:oleObj>
              </mc:Choice>
              <mc:Fallback>
                <p:oleObj r:id="rId7" imgW="578520" imgH="3916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50" y="2500313"/>
                        <a:ext cx="1609725" cy="1258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9"/>
          <p:cNvGraphicFramePr>
            <a:graphicFrameLocks noChangeAspect="1"/>
          </p:cNvGraphicFramePr>
          <p:nvPr/>
        </p:nvGraphicFramePr>
        <p:xfrm>
          <a:off x="785813" y="1571625"/>
          <a:ext cx="1908175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" r:id="rId9" imgW="1763620" imgH="820263" progId="">
                  <p:embed/>
                </p:oleObj>
              </mc:Choice>
              <mc:Fallback>
                <p:oleObj r:id="rId9" imgW="1763620" imgH="82026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1571625"/>
                        <a:ext cx="1908175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Object 10"/>
          <p:cNvGraphicFramePr>
            <a:graphicFrameLocks noChangeAspect="1"/>
          </p:cNvGraphicFramePr>
          <p:nvPr/>
        </p:nvGraphicFramePr>
        <p:xfrm>
          <a:off x="3214688" y="1357313"/>
          <a:ext cx="1617662" cy="1258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" r:id="rId11" imgW="2130707" imgH="1469444" progId="">
                  <p:embed/>
                </p:oleObj>
              </mc:Choice>
              <mc:Fallback>
                <p:oleObj r:id="rId11" imgW="2130707" imgH="146944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4688" y="1357313"/>
                        <a:ext cx="1617662" cy="1258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5759450" y="1441450"/>
          <a:ext cx="2357438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" r:id="rId13" imgW="1678646" imgH="780742" progId="">
                  <p:embed/>
                </p:oleObj>
              </mc:Choice>
              <mc:Fallback>
                <p:oleObj r:id="rId13" imgW="1678646" imgH="78074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9450" y="1441450"/>
                        <a:ext cx="2357438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1" name="Object 12"/>
          <p:cNvGraphicFramePr>
            <a:graphicFrameLocks noChangeAspect="1"/>
          </p:cNvGraphicFramePr>
          <p:nvPr/>
        </p:nvGraphicFramePr>
        <p:xfrm>
          <a:off x="714375" y="2428875"/>
          <a:ext cx="2297113" cy="1258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" r:id="rId15" imgW="1352632" imgH="1153372" progId="">
                  <p:embed/>
                </p:oleObj>
              </mc:Choice>
              <mc:Fallback>
                <p:oleObj r:id="rId15" imgW="1352632" imgH="115337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2428875"/>
                        <a:ext cx="2297113" cy="1258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2" name="Object 13"/>
          <p:cNvGraphicFramePr>
            <a:graphicFrameLocks noChangeAspect="1"/>
          </p:cNvGraphicFramePr>
          <p:nvPr/>
        </p:nvGraphicFramePr>
        <p:xfrm>
          <a:off x="1079500" y="3959225"/>
          <a:ext cx="2651125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" r:id="rId17" imgW="1407334" imgH="654554" progId="">
                  <p:embed/>
                </p:oleObj>
              </mc:Choice>
              <mc:Fallback>
                <p:oleObj r:id="rId17" imgW="1407334" imgH="65455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3959225"/>
                        <a:ext cx="2651125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179388"/>
            <a:ext cx="8964613" cy="90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i="1">
                <a:solidFill>
                  <a:srgbClr val="000000"/>
                </a:solidFill>
                <a:latin typeface="Times New Roman" pitchFamily="16" charset="0"/>
              </a:rPr>
              <a:t>Рациональные выражения</a:t>
            </a: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382588" y="4679950"/>
            <a:ext cx="7358062" cy="96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>
                <a:solidFill>
                  <a:srgbClr val="0070C0"/>
                </a:solidFill>
                <a:latin typeface="Times New Roman" pitchFamily="16" charset="0"/>
              </a:rPr>
              <a:t>Целые выражения </a:t>
            </a: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428625" y="5400675"/>
            <a:ext cx="5357813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>
                <a:solidFill>
                  <a:srgbClr val="00B050"/>
                </a:solidFill>
                <a:latin typeface="Times New Roman" pitchFamily="16" charset="0"/>
              </a:rPr>
              <a:t>Дробные выражения</a:t>
            </a:r>
          </a:p>
        </p:txBody>
      </p:sp>
      <p:sp>
        <p:nvSpPr>
          <p:cNvPr id="4113" name="AutoShape 17"/>
          <p:cNvSpPr>
            <a:spLocks noChangeArrowheads="1"/>
          </p:cNvSpPr>
          <p:nvPr/>
        </p:nvSpPr>
        <p:spPr bwMode="auto">
          <a:xfrm>
            <a:off x="5940425" y="2519363"/>
            <a:ext cx="1800225" cy="1220787"/>
          </a:xfrm>
          <a:prstGeom prst="roundRect">
            <a:avLst>
              <a:gd name="adj" fmla="val 130"/>
            </a:avLst>
          </a:prstGeom>
          <a:solidFill>
            <a:srgbClr val="3DEB3D">
              <a:alpha val="50195"/>
            </a:srgbClr>
          </a:solidFill>
          <a:ln w="936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4" name="Text Box 1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4859338" y="4140200"/>
            <a:ext cx="2700337" cy="542925"/>
          </a:xfrm>
          <a:prstGeom prst="rect">
            <a:avLst/>
          </a:prstGeom>
          <a:blipFill rotWithShape="1">
            <a:blip r:embed="rId19"/>
            <a:stretch>
              <a:fillRect l="-5869" t="-21348" b="-3707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840281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 additive="repl">
                                        <p:cTn id="6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2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1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20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23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26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3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3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37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3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9" dur="1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0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1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animBg="1"/>
      <p:bldP spid="4098" grpId="0" animBg="1"/>
      <p:bldP spid="4099" grpId="0" animBg="1"/>
      <p:bldP spid="4100" grpId="0" animBg="1"/>
      <p:bldP spid="4101" grpId="0" animBg="1"/>
      <p:bldP spid="4102" grpId="0" animBg="1"/>
      <p:bldP spid="41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/>
          <p:cNvSpPr txBox="1">
            <a:spLocks noChangeArrowheads="1"/>
          </p:cNvSpPr>
          <p:nvPr/>
        </p:nvSpPr>
        <p:spPr bwMode="auto">
          <a:xfrm>
            <a:off x="360363" y="360363"/>
            <a:ext cx="8372475" cy="636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38"/>
              </a:spcBef>
              <a:buClrTx/>
              <a:buFontTx/>
              <a:buNone/>
            </a:pPr>
            <a:endParaRPr lang="ru-RU" sz="3200">
              <a:solidFill>
                <a:srgbClr val="000000"/>
              </a:solidFill>
              <a:latin typeface="Calibri" charset="0"/>
            </a:endParaRPr>
          </a:p>
          <a:p>
            <a:pPr eaLnBrk="1" hangingPunct="1">
              <a:lnSpc>
                <a:spcPct val="100000"/>
              </a:lnSpc>
              <a:spcBef>
                <a:spcPts val="638"/>
              </a:spcBef>
              <a:buClrTx/>
              <a:buFontTx/>
              <a:buNone/>
            </a:pPr>
            <a:endParaRPr lang="ru-RU" sz="3200">
              <a:solidFill>
                <a:srgbClr val="000000"/>
              </a:solidFill>
              <a:latin typeface="Calibri" charset="0"/>
            </a:endParaRPr>
          </a:p>
          <a:p>
            <a:pPr eaLnBrk="1" hangingPunct="1">
              <a:lnSpc>
                <a:spcPct val="100000"/>
              </a:lnSpc>
              <a:spcBef>
                <a:spcPts val="638"/>
              </a:spcBef>
              <a:buClrTx/>
              <a:buFontTx/>
              <a:buNone/>
            </a:pPr>
            <a:endParaRPr lang="ru-RU" sz="3200">
              <a:solidFill>
                <a:srgbClr val="000000"/>
              </a:solidFill>
              <a:latin typeface="Calibri" charset="0"/>
            </a:endParaRPr>
          </a:p>
          <a:p>
            <a:pPr eaLnBrk="1" hangingPunct="1">
              <a:lnSpc>
                <a:spcPct val="100000"/>
              </a:lnSpc>
              <a:spcBef>
                <a:spcPts val="638"/>
              </a:spcBef>
              <a:buClrTx/>
              <a:buFontTx/>
              <a:buNone/>
            </a:pPr>
            <a:endParaRPr lang="ru-RU" sz="3200">
              <a:solidFill>
                <a:srgbClr val="000000"/>
              </a:solidFill>
              <a:latin typeface="Calibri" charset="0"/>
            </a:endParaRPr>
          </a:p>
          <a:p>
            <a:pPr eaLnBrk="1" hangingPunct="1">
              <a:lnSpc>
                <a:spcPct val="100000"/>
              </a:lnSpc>
              <a:spcBef>
                <a:spcPts val="638"/>
              </a:spcBef>
              <a:buClrTx/>
              <a:buFontTx/>
              <a:buNone/>
            </a:pPr>
            <a:endParaRPr lang="ru-RU" sz="3200">
              <a:solidFill>
                <a:srgbClr val="000000"/>
              </a:solidFill>
              <a:latin typeface="Calibri" charset="0"/>
            </a:endParaRPr>
          </a:p>
          <a:p>
            <a:pPr eaLnBrk="1" hangingPunct="1">
              <a:lnSpc>
                <a:spcPct val="100000"/>
              </a:lnSpc>
              <a:spcBef>
                <a:spcPts val="638"/>
              </a:spcBef>
              <a:buClrTx/>
              <a:buFontTx/>
              <a:buNone/>
            </a:pPr>
            <a:endParaRPr lang="ru-RU" sz="3200">
              <a:solidFill>
                <a:srgbClr val="000000"/>
              </a:solidFill>
              <a:latin typeface="Calibri" charset="0"/>
            </a:endParaRPr>
          </a:p>
        </p:txBody>
      </p:sp>
      <p:graphicFrame>
        <p:nvGraphicFramePr>
          <p:cNvPr id="8195" name="Object 2"/>
          <p:cNvGraphicFramePr>
            <a:graphicFrameLocks noChangeAspect="1"/>
          </p:cNvGraphicFramePr>
          <p:nvPr/>
        </p:nvGraphicFramePr>
        <p:xfrm>
          <a:off x="688975" y="1643063"/>
          <a:ext cx="1150938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4" r:id="rId4" imgW="1856306" imgH="1743825" progId="">
                  <p:embed/>
                </p:oleObj>
              </mc:Choice>
              <mc:Fallback>
                <p:oleObj r:id="rId4" imgW="1856306" imgH="174382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" y="1643063"/>
                        <a:ext cx="1150938" cy="1081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3"/>
          <p:cNvGraphicFramePr>
            <a:graphicFrameLocks noChangeAspect="1"/>
          </p:cNvGraphicFramePr>
          <p:nvPr/>
        </p:nvGraphicFramePr>
        <p:xfrm>
          <a:off x="539750" y="3240088"/>
          <a:ext cx="13017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5" r:id="rId6" imgW="1799939" imgH="1799939" progId="">
                  <p:embed/>
                </p:oleObj>
              </mc:Choice>
              <mc:Fallback>
                <p:oleObj r:id="rId6" imgW="1799939" imgH="179993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240088"/>
                        <a:ext cx="1301750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446088" y="1187450"/>
          <a:ext cx="225425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6" r:id="rId8" imgW="1763620" imgH="820263" progId="">
                  <p:embed/>
                </p:oleObj>
              </mc:Choice>
              <mc:Fallback>
                <p:oleObj r:id="rId8" imgW="1763620" imgH="82026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088" y="1187450"/>
                        <a:ext cx="2254250" cy="61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7"/>
          <p:cNvGraphicFramePr>
            <a:graphicFrameLocks noChangeAspect="1"/>
          </p:cNvGraphicFramePr>
          <p:nvPr/>
        </p:nvGraphicFramePr>
        <p:xfrm>
          <a:off x="250825" y="5214938"/>
          <a:ext cx="179387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7" r:id="rId10" imgW="2247217" imgH="1045185" progId="">
                  <p:embed/>
                </p:oleObj>
              </mc:Choice>
              <mc:Fallback>
                <p:oleObj r:id="rId10" imgW="2247217" imgH="104518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5214938"/>
                        <a:ext cx="179387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Object 8"/>
          <p:cNvGraphicFramePr>
            <a:graphicFrameLocks noChangeAspect="1"/>
          </p:cNvGraphicFramePr>
          <p:nvPr/>
        </p:nvGraphicFramePr>
        <p:xfrm>
          <a:off x="566738" y="2700338"/>
          <a:ext cx="1412875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8" r:id="rId12" imgW="1799857" imgH="1799857" progId="">
                  <p:embed/>
                </p:oleObj>
              </mc:Choice>
              <mc:Fallback>
                <p:oleObj r:id="rId12" imgW="1799857" imgH="179985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738" y="2700338"/>
                        <a:ext cx="1412875" cy="554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Object 9"/>
          <p:cNvGraphicFramePr>
            <a:graphicFrameLocks noChangeAspect="1"/>
          </p:cNvGraphicFramePr>
          <p:nvPr/>
        </p:nvGraphicFramePr>
        <p:xfrm>
          <a:off x="498475" y="527050"/>
          <a:ext cx="2143125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9" r:id="rId14" imgW="1466576" imgH="644198" progId="">
                  <p:embed/>
                </p:oleObj>
              </mc:Choice>
              <mc:Fallback>
                <p:oleObj r:id="rId14" imgW="1466576" imgH="64419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" y="527050"/>
                        <a:ext cx="2143125" cy="61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4500563" y="1260475"/>
            <a:ext cx="3959225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020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95000"/>
              </a:lnSpc>
              <a:buClrTx/>
              <a:buFontTx/>
              <a:buNone/>
            </a:pPr>
            <a:r>
              <a:rPr lang="ru-RU" sz="4000" i="1">
                <a:solidFill>
                  <a:srgbClr val="000000"/>
                </a:solidFill>
                <a:latin typeface="Times New Roman" pitchFamily="16" charset="0"/>
              </a:rPr>
              <a:t>Целое выражение</a:t>
            </a:r>
          </a:p>
        </p:txBody>
      </p:sp>
      <p:sp>
        <p:nvSpPr>
          <p:cNvPr id="8202" name="Text Box 11"/>
          <p:cNvSpPr txBox="1">
            <a:spLocks noChangeArrowheads="1"/>
          </p:cNvSpPr>
          <p:nvPr/>
        </p:nvSpPr>
        <p:spPr bwMode="auto">
          <a:xfrm>
            <a:off x="4500563" y="3600450"/>
            <a:ext cx="3060700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020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95000"/>
              </a:lnSpc>
              <a:buClrTx/>
              <a:buFontTx/>
              <a:buNone/>
            </a:pPr>
            <a:r>
              <a:rPr lang="ru-RU" sz="4000" i="1">
                <a:solidFill>
                  <a:srgbClr val="000000"/>
                </a:solidFill>
                <a:latin typeface="Times New Roman" pitchFamily="16" charset="0"/>
              </a:rPr>
              <a:t>Дробное выражение</a:t>
            </a:r>
          </a:p>
        </p:txBody>
      </p:sp>
      <p:sp>
        <p:nvSpPr>
          <p:cNvPr id="8203" name="Text Box 12"/>
          <p:cNvSpPr txBox="1">
            <a:spLocks noChangeArrowheads="1"/>
          </p:cNvSpPr>
          <p:nvPr/>
        </p:nvSpPr>
        <p:spPr bwMode="auto">
          <a:xfrm>
            <a:off x="3240088" y="5940425"/>
            <a:ext cx="5580062" cy="72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516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95000"/>
              </a:lnSpc>
              <a:buClrTx/>
              <a:buFontTx/>
              <a:buNone/>
            </a:pPr>
            <a:endParaRPr lang="ru-RU" sz="3200" i="1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5133" name="AutoShape 13"/>
          <p:cNvSpPr>
            <a:spLocks noChangeArrowheads="1"/>
          </p:cNvSpPr>
          <p:nvPr/>
        </p:nvSpPr>
        <p:spPr bwMode="auto">
          <a:xfrm rot="2760000" flipV="1">
            <a:off x="2058194" y="2615406"/>
            <a:ext cx="3036888" cy="200025"/>
          </a:xfrm>
          <a:prstGeom prst="rightArrow">
            <a:avLst>
              <a:gd name="adj1" fmla="val 50000"/>
              <a:gd name="adj2" fmla="val 379564"/>
            </a:avLst>
          </a:prstGeom>
          <a:solidFill>
            <a:srgbClr val="00AE00"/>
          </a:solidFill>
          <a:ln w="9360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4" name="AutoShape 14"/>
          <p:cNvSpPr>
            <a:spLocks noChangeArrowheads="1"/>
          </p:cNvSpPr>
          <p:nvPr/>
        </p:nvSpPr>
        <p:spPr bwMode="auto">
          <a:xfrm rot="-180000">
            <a:off x="1800225" y="1992313"/>
            <a:ext cx="2692400" cy="173037"/>
          </a:xfrm>
          <a:prstGeom prst="rightArrow">
            <a:avLst>
              <a:gd name="adj1" fmla="val 50000"/>
              <a:gd name="adj2" fmla="val 388992"/>
            </a:avLst>
          </a:prstGeom>
          <a:solidFill>
            <a:srgbClr val="0066CC"/>
          </a:solidFill>
          <a:ln w="9360">
            <a:solidFill>
              <a:srgbClr val="000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5" name="AutoShape 15"/>
          <p:cNvSpPr>
            <a:spLocks noChangeArrowheads="1"/>
          </p:cNvSpPr>
          <p:nvPr/>
        </p:nvSpPr>
        <p:spPr bwMode="auto">
          <a:xfrm rot="20400000" flipV="1">
            <a:off x="1855788" y="4891088"/>
            <a:ext cx="2878137" cy="200025"/>
          </a:xfrm>
          <a:prstGeom prst="rightArrow">
            <a:avLst>
              <a:gd name="adj1" fmla="val 50000"/>
              <a:gd name="adj2" fmla="val 359722"/>
            </a:avLst>
          </a:prstGeom>
          <a:solidFill>
            <a:srgbClr val="00AE00"/>
          </a:solidFill>
          <a:ln w="9360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6" name="AutoShape 16"/>
          <p:cNvSpPr>
            <a:spLocks noChangeArrowheads="1"/>
          </p:cNvSpPr>
          <p:nvPr/>
        </p:nvSpPr>
        <p:spPr bwMode="auto">
          <a:xfrm rot="20580000" flipV="1">
            <a:off x="1663700" y="2501900"/>
            <a:ext cx="3036888" cy="200025"/>
          </a:xfrm>
          <a:prstGeom prst="rightArrow">
            <a:avLst>
              <a:gd name="adj1" fmla="val 50000"/>
              <a:gd name="adj2" fmla="val 379564"/>
            </a:avLst>
          </a:prstGeom>
          <a:solidFill>
            <a:srgbClr val="0066CC"/>
          </a:solidFill>
          <a:ln w="9360">
            <a:solidFill>
              <a:srgbClr val="000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7" name="AutoShape 17"/>
          <p:cNvSpPr>
            <a:spLocks noChangeArrowheads="1"/>
          </p:cNvSpPr>
          <p:nvPr/>
        </p:nvSpPr>
        <p:spPr bwMode="auto">
          <a:xfrm rot="19500000" flipV="1">
            <a:off x="1558925" y="3403600"/>
            <a:ext cx="3829050" cy="212725"/>
          </a:xfrm>
          <a:prstGeom prst="rightArrow">
            <a:avLst>
              <a:gd name="adj1" fmla="val 50000"/>
              <a:gd name="adj2" fmla="val 450000"/>
            </a:avLst>
          </a:prstGeom>
          <a:solidFill>
            <a:srgbClr val="0066CC"/>
          </a:solidFill>
          <a:ln w="9360">
            <a:solidFill>
              <a:srgbClr val="000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8" name="AutoShape 18"/>
          <p:cNvSpPr>
            <a:spLocks noChangeArrowheads="1"/>
          </p:cNvSpPr>
          <p:nvPr/>
        </p:nvSpPr>
        <p:spPr bwMode="auto">
          <a:xfrm rot="1200000">
            <a:off x="2536825" y="1079500"/>
            <a:ext cx="2174875" cy="195263"/>
          </a:xfrm>
          <a:prstGeom prst="rightArrow">
            <a:avLst>
              <a:gd name="adj1" fmla="val 50000"/>
              <a:gd name="adj2" fmla="val 278455"/>
            </a:avLst>
          </a:prstGeom>
          <a:solidFill>
            <a:srgbClr val="0066CC"/>
          </a:solidFill>
          <a:ln w="9360">
            <a:solidFill>
              <a:srgbClr val="000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9" name="AutoShape 19"/>
          <p:cNvSpPr>
            <a:spLocks noChangeArrowheads="1"/>
          </p:cNvSpPr>
          <p:nvPr/>
        </p:nvSpPr>
        <p:spPr bwMode="auto">
          <a:xfrm>
            <a:off x="1620838" y="3957638"/>
            <a:ext cx="2879725" cy="190500"/>
          </a:xfrm>
          <a:prstGeom prst="rightArrow">
            <a:avLst>
              <a:gd name="adj1" fmla="val 50000"/>
              <a:gd name="adj2" fmla="val 377917"/>
            </a:avLst>
          </a:prstGeom>
          <a:solidFill>
            <a:srgbClr val="00AE00"/>
          </a:solidFill>
          <a:ln w="9360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11" name="TextBox 1"/>
          <p:cNvSpPr txBox="1">
            <a:spLocks noChangeArrowheads="1"/>
          </p:cNvSpPr>
          <p:nvPr/>
        </p:nvSpPr>
        <p:spPr bwMode="auto">
          <a:xfrm>
            <a:off x="468313" y="4508500"/>
            <a:ext cx="1270000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4400" i="1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rPr>
              <a:t>2+а,</a:t>
            </a:r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28878" y="5979751"/>
            <a:ext cx="1471685" cy="604333"/>
          </a:xfrm>
          <a:prstGeom prst="rect">
            <a:avLst/>
          </a:prstGeom>
          <a:blipFill rotWithShape="1">
            <a:blip r:embed="rId1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501068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2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7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2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7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2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7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3" grpId="0" animBg="1"/>
      <p:bldP spid="5134" grpId="0" animBg="1"/>
      <p:bldP spid="5135" grpId="0" animBg="1"/>
      <p:bldP spid="5136" grpId="0" animBg="1"/>
      <p:bldP spid="5137" grpId="0" animBg="1"/>
      <p:bldP spid="5138" grpId="0" animBg="1"/>
      <p:bldP spid="51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11.12.11</a:t>
            </a: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250825" y="244475"/>
            <a:ext cx="2028825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rPr>
              <a:t>1 вариант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50827" y="996004"/>
            <a:ext cx="1897058" cy="116782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" name="Text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1520" y="2380454"/>
            <a:ext cx="3600400" cy="1084528"/>
          </a:xfrm>
          <a:prstGeom prst="rect">
            <a:avLst/>
          </a:prstGeom>
          <a:blipFill rotWithShape="1">
            <a:blip r:embed="rId3"/>
            <a:stretch>
              <a:fillRect l="-5076" b="-2809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9222" name="TextBox 7"/>
          <p:cNvSpPr txBox="1">
            <a:spLocks noChangeArrowheads="1"/>
          </p:cNvSpPr>
          <p:nvPr/>
        </p:nvSpPr>
        <p:spPr bwMode="auto">
          <a:xfrm>
            <a:off x="5962650" y="282575"/>
            <a:ext cx="202723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rPr>
              <a:t>2 вариант</a:t>
            </a:r>
          </a:p>
        </p:txBody>
      </p:sp>
      <p:sp>
        <p:nvSpPr>
          <p:cNvPr id="9" name="TextBox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961962" y="982645"/>
            <a:ext cx="1911484" cy="1177438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9224" name="TextBox 9"/>
          <p:cNvSpPr txBox="1">
            <a:spLocks noChangeArrowheads="1"/>
          </p:cNvSpPr>
          <p:nvPr/>
        </p:nvSpPr>
        <p:spPr bwMode="auto">
          <a:xfrm>
            <a:off x="5932488" y="2763838"/>
            <a:ext cx="29690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при х = </a:t>
            </a:r>
            <a:r>
              <a:rPr lang="ru-RU" sz="3600" b="1" dirty="0" smtClean="0">
                <a:solidFill>
                  <a:srgbClr val="C00000"/>
                </a:solidFill>
              </a:rPr>
              <a:t>2</a:t>
            </a:r>
            <a:r>
              <a:rPr lang="ru-RU" sz="3600" b="1" dirty="0">
                <a:solidFill>
                  <a:srgbClr val="C00000"/>
                </a:solidFill>
              </a:rPr>
              <a:t>; -5</a:t>
            </a:r>
          </a:p>
        </p:txBody>
      </p:sp>
    </p:spTree>
    <p:extLst>
      <p:ext uri="{BB962C8B-B14F-4D97-AF65-F5344CB8AC3E}">
        <p14:creationId xmlns:p14="http://schemas.microsoft.com/office/powerpoint/2010/main" val="313033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92696"/>
            <a:ext cx="23631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/>
              <a:t>а</a:t>
            </a:r>
            <a:r>
              <a:rPr lang="ru-RU" sz="4800" b="1" dirty="0" smtClean="0"/>
              <a:t>) х + 3</a:t>
            </a:r>
            <a:endParaRPr lang="ru-RU" sz="4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3131840" y="330897"/>
                <a:ext cx="2327881" cy="15545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800" b="1" dirty="0" smtClean="0"/>
                  <a:t>б)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6600" b="1" i="1" smtClean="0">
                            <a:latin typeface="Cambria Math"/>
                          </a:rPr>
                          <m:t>х+</m:t>
                        </m:r>
                        <m:r>
                          <a:rPr lang="ru-RU" sz="6600" b="1" i="1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ru-RU" sz="6600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6600" dirty="0" smtClean="0"/>
                  <a:t> </a:t>
                </a:r>
                <a:endParaRPr lang="ru-RU" sz="6600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330897"/>
                <a:ext cx="2327881" cy="1554593"/>
              </a:xfrm>
              <a:prstGeom prst="rect">
                <a:avLst/>
              </a:prstGeom>
              <a:blipFill rotWithShape="1">
                <a:blip r:embed="rId2"/>
                <a:stretch>
                  <a:fillRect l="-12042" b="-15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5888779" y="461735"/>
                <a:ext cx="2160240" cy="12929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5400" b="1" dirty="0" smtClean="0"/>
                  <a:t>в)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5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5400" b="1" i="1" smtClean="0">
                            <a:latin typeface="Cambria Math"/>
                          </a:rPr>
                          <m:t>х+</m:t>
                        </m:r>
                        <m:r>
                          <a:rPr lang="ru-RU" sz="5400" b="1" i="1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sz="5400" b="1" i="1" smtClean="0">
                            <a:latin typeface="Cambria Math"/>
                          </a:rPr>
                          <m:t>х+</m:t>
                        </m:r>
                        <m:r>
                          <a:rPr lang="ru-RU" sz="5400" b="1" i="1" smtClean="0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ru-RU" sz="5400" b="1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8779" y="461735"/>
                <a:ext cx="2160240" cy="1292918"/>
              </a:xfrm>
              <a:prstGeom prst="rect">
                <a:avLst/>
              </a:prstGeom>
              <a:blipFill rotWithShape="1">
                <a:blip r:embed="rId3"/>
                <a:stretch>
                  <a:fillRect l="-14972" b="-132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2639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"/>
          <p:cNvSpPr txBox="1">
            <a:spLocks noChangeArrowheads="1"/>
          </p:cNvSpPr>
          <p:nvPr/>
        </p:nvSpPr>
        <p:spPr bwMode="auto">
          <a:xfrm>
            <a:off x="285750" y="285750"/>
            <a:ext cx="8229600" cy="92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ru-RU" sz="3200">
                <a:solidFill>
                  <a:srgbClr val="000000"/>
                </a:solidFill>
                <a:latin typeface="Calibri" charset="0"/>
              </a:rPr>
              <a:t>Выражение                        Область определения</a:t>
            </a:r>
          </a:p>
        </p:txBody>
      </p:sp>
      <p:graphicFrame>
        <p:nvGraphicFramePr>
          <p:cNvPr id="10243" name="Object 2"/>
          <p:cNvGraphicFramePr>
            <a:graphicFrameLocks noChangeAspect="1"/>
          </p:cNvGraphicFramePr>
          <p:nvPr/>
        </p:nvGraphicFramePr>
        <p:xfrm>
          <a:off x="500063" y="928688"/>
          <a:ext cx="1214437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r:id="rId4" imgW="491295" imgH="393537" progId="">
                  <p:embed/>
                </p:oleObj>
              </mc:Choice>
              <mc:Fallback>
                <p:oleObj r:id="rId4" imgW="491295" imgH="39353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928688"/>
                        <a:ext cx="1214437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3"/>
          <p:cNvGraphicFramePr>
            <a:graphicFrameLocks noChangeAspect="1"/>
          </p:cNvGraphicFramePr>
          <p:nvPr/>
        </p:nvGraphicFramePr>
        <p:xfrm>
          <a:off x="571500" y="1785938"/>
          <a:ext cx="113347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r:id="rId6" imgW="2424401" imgH="1175496" progId="">
                  <p:embed/>
                </p:oleObj>
              </mc:Choice>
              <mc:Fallback>
                <p:oleObj r:id="rId6" imgW="2424401" imgH="117549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1785938"/>
                        <a:ext cx="1133475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Object 4"/>
          <p:cNvGraphicFramePr>
            <a:graphicFrameLocks noChangeAspect="1"/>
          </p:cNvGraphicFramePr>
          <p:nvPr/>
        </p:nvGraphicFramePr>
        <p:xfrm>
          <a:off x="539750" y="2519363"/>
          <a:ext cx="1103313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r:id="rId8" imgW="1362177" imgH="1882754" progId="">
                  <p:embed/>
                </p:oleObj>
              </mc:Choice>
              <mc:Fallback>
                <p:oleObj r:id="rId8" imgW="1362177" imgH="188275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519363"/>
                        <a:ext cx="1103313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5"/>
          <p:cNvGraphicFramePr>
            <a:graphicFrameLocks noChangeAspect="1"/>
          </p:cNvGraphicFramePr>
          <p:nvPr/>
        </p:nvGraphicFramePr>
        <p:xfrm>
          <a:off x="500063" y="3786188"/>
          <a:ext cx="1000125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r:id="rId10" imgW="1772345" imgH="1827753" progId="">
                  <p:embed/>
                </p:oleObj>
              </mc:Choice>
              <mc:Fallback>
                <p:oleObj r:id="rId10" imgW="1772345" imgH="182775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3786188"/>
                        <a:ext cx="1000125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Object 6"/>
          <p:cNvGraphicFramePr>
            <a:graphicFrameLocks noChangeAspect="1"/>
          </p:cNvGraphicFramePr>
          <p:nvPr/>
        </p:nvGraphicFramePr>
        <p:xfrm>
          <a:off x="500063" y="4714875"/>
          <a:ext cx="1071562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" r:id="rId12" imgW="1883027" imgH="1716879" progId="">
                  <p:embed/>
                </p:oleObj>
              </mc:Choice>
              <mc:Fallback>
                <p:oleObj r:id="rId12" imgW="1883027" imgH="171687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4714875"/>
                        <a:ext cx="1071562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Object 7"/>
          <p:cNvGraphicFramePr>
            <a:graphicFrameLocks noChangeAspect="1"/>
          </p:cNvGraphicFramePr>
          <p:nvPr/>
        </p:nvGraphicFramePr>
        <p:xfrm>
          <a:off x="500063" y="5643563"/>
          <a:ext cx="1071562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r:id="rId14" imgW="1642086" imgH="1957926" progId="">
                  <p:embed/>
                </p:oleObj>
              </mc:Choice>
              <mc:Fallback>
                <p:oleObj r:id="rId14" imgW="1642086" imgH="195792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5643563"/>
                        <a:ext cx="1071562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9" name="Rectangle 8"/>
          <p:cNvSpPr>
            <a:spLocks noChangeArrowheads="1"/>
          </p:cNvSpPr>
          <p:nvPr/>
        </p:nvSpPr>
        <p:spPr bwMode="auto">
          <a:xfrm>
            <a:off x="4857750" y="1643063"/>
            <a:ext cx="947738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>
                <a:solidFill>
                  <a:srgbClr val="000000"/>
                </a:solidFill>
                <a:latin typeface="Calibri" charset="0"/>
              </a:rPr>
              <a:t>x  ≠ 0</a:t>
            </a:r>
          </a:p>
        </p:txBody>
      </p:sp>
      <p:sp>
        <p:nvSpPr>
          <p:cNvPr id="10250" name="Rectangle 9"/>
          <p:cNvSpPr>
            <a:spLocks noChangeArrowheads="1"/>
          </p:cNvSpPr>
          <p:nvPr/>
        </p:nvSpPr>
        <p:spPr bwMode="auto">
          <a:xfrm>
            <a:off x="4786313" y="2428875"/>
            <a:ext cx="1285875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>
                <a:solidFill>
                  <a:srgbClr val="000000"/>
                </a:solidFill>
                <a:latin typeface="Calibri" charset="0"/>
              </a:rPr>
              <a:t>x ≠  1</a:t>
            </a:r>
          </a:p>
        </p:txBody>
      </p:sp>
      <p:sp>
        <p:nvSpPr>
          <p:cNvPr id="10251" name="Rectangle 10"/>
          <p:cNvSpPr>
            <a:spLocks noChangeArrowheads="1"/>
          </p:cNvSpPr>
          <p:nvPr/>
        </p:nvSpPr>
        <p:spPr bwMode="auto">
          <a:xfrm>
            <a:off x="4857750" y="3357563"/>
            <a:ext cx="23574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000000"/>
                </a:solidFill>
                <a:latin typeface="Calibri" charset="0"/>
              </a:rPr>
              <a:t>x ≠ 0  и   x ≠  1</a:t>
            </a:r>
          </a:p>
        </p:txBody>
      </p:sp>
      <p:sp>
        <p:nvSpPr>
          <p:cNvPr id="10252" name="Rectangle 11"/>
          <p:cNvSpPr>
            <a:spLocks noChangeArrowheads="1"/>
          </p:cNvSpPr>
          <p:nvPr/>
        </p:nvSpPr>
        <p:spPr bwMode="auto">
          <a:xfrm>
            <a:off x="4714875" y="4214813"/>
            <a:ext cx="20002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000000"/>
                </a:solidFill>
                <a:latin typeface="Calibri" charset="0"/>
              </a:rPr>
              <a:t>x ≠ 1  и   x ≠ -1</a:t>
            </a:r>
          </a:p>
        </p:txBody>
      </p:sp>
      <p:sp>
        <p:nvSpPr>
          <p:cNvPr id="10253" name="Rectangle 12"/>
          <p:cNvSpPr>
            <a:spLocks noChangeArrowheads="1"/>
          </p:cNvSpPr>
          <p:nvPr/>
        </p:nvSpPr>
        <p:spPr bwMode="auto">
          <a:xfrm>
            <a:off x="4572000" y="5072063"/>
            <a:ext cx="321468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>
                <a:solidFill>
                  <a:srgbClr val="000000"/>
                </a:solidFill>
                <a:latin typeface="Calibri" charset="0"/>
              </a:rPr>
              <a:t>х – любое число</a:t>
            </a:r>
          </a:p>
        </p:txBody>
      </p:sp>
      <p:sp>
        <p:nvSpPr>
          <p:cNvPr id="6157" name="AutoShape 13"/>
          <p:cNvSpPr>
            <a:spLocks noChangeArrowheads="1"/>
          </p:cNvSpPr>
          <p:nvPr/>
        </p:nvSpPr>
        <p:spPr bwMode="auto">
          <a:xfrm rot="2700000">
            <a:off x="1216819" y="2815431"/>
            <a:ext cx="4013200" cy="255588"/>
          </a:xfrm>
          <a:prstGeom prst="rightArrow">
            <a:avLst>
              <a:gd name="adj1" fmla="val 36148"/>
              <a:gd name="adj2" fmla="val 356272"/>
            </a:avLst>
          </a:prstGeom>
          <a:solidFill>
            <a:srgbClr val="FF420E"/>
          </a:solidFill>
          <a:ln w="9360">
            <a:solidFill>
              <a:srgbClr val="B847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58" name="AutoShape 14"/>
          <p:cNvSpPr>
            <a:spLocks noChangeArrowheads="1"/>
          </p:cNvSpPr>
          <p:nvPr/>
        </p:nvSpPr>
        <p:spPr bwMode="auto">
          <a:xfrm rot="-240000">
            <a:off x="1703388" y="1892300"/>
            <a:ext cx="3046412" cy="255588"/>
          </a:xfrm>
          <a:prstGeom prst="rightArrow">
            <a:avLst>
              <a:gd name="adj1" fmla="val 36148"/>
              <a:gd name="adj2" fmla="val 270445"/>
            </a:avLst>
          </a:prstGeom>
          <a:solidFill>
            <a:srgbClr val="FF420E"/>
          </a:solidFill>
          <a:ln w="9360">
            <a:solidFill>
              <a:srgbClr val="B847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 rot="420000" flipV="1">
            <a:off x="1652588" y="3241675"/>
            <a:ext cx="3163887" cy="307975"/>
          </a:xfrm>
          <a:prstGeom prst="rightArrow">
            <a:avLst>
              <a:gd name="adj1" fmla="val 36148"/>
              <a:gd name="adj2" fmla="val 233097"/>
            </a:avLst>
          </a:prstGeom>
          <a:solidFill>
            <a:srgbClr val="FF420E"/>
          </a:solidFill>
          <a:ln w="9360">
            <a:solidFill>
              <a:srgbClr val="B847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60" name="AutoShape 16"/>
          <p:cNvSpPr>
            <a:spLocks noChangeArrowheads="1"/>
          </p:cNvSpPr>
          <p:nvPr/>
        </p:nvSpPr>
        <p:spPr bwMode="auto">
          <a:xfrm rot="1320000">
            <a:off x="1479550" y="4703763"/>
            <a:ext cx="3084513" cy="255587"/>
          </a:xfrm>
          <a:prstGeom prst="rightArrow">
            <a:avLst>
              <a:gd name="adj1" fmla="val 36148"/>
              <a:gd name="adj2" fmla="val 273829"/>
            </a:avLst>
          </a:prstGeom>
          <a:solidFill>
            <a:srgbClr val="FF420E"/>
          </a:solidFill>
          <a:ln w="9360">
            <a:solidFill>
              <a:srgbClr val="B847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61" name="AutoShape 17"/>
          <p:cNvSpPr>
            <a:spLocks noChangeArrowheads="1"/>
          </p:cNvSpPr>
          <p:nvPr/>
        </p:nvSpPr>
        <p:spPr bwMode="auto">
          <a:xfrm rot="-1200000">
            <a:off x="1558925" y="4376738"/>
            <a:ext cx="3636963" cy="255587"/>
          </a:xfrm>
          <a:prstGeom prst="rightArrow">
            <a:avLst>
              <a:gd name="adj1" fmla="val 36148"/>
              <a:gd name="adj2" fmla="val 322873"/>
            </a:avLst>
          </a:prstGeom>
          <a:solidFill>
            <a:srgbClr val="FF420E"/>
          </a:solidFill>
          <a:ln w="9360">
            <a:solidFill>
              <a:srgbClr val="B847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62" name="AutoShape 18"/>
          <p:cNvSpPr>
            <a:spLocks noChangeArrowheads="1"/>
          </p:cNvSpPr>
          <p:nvPr/>
        </p:nvSpPr>
        <p:spPr bwMode="auto">
          <a:xfrm rot="20940000" flipV="1">
            <a:off x="1346200" y="5705475"/>
            <a:ext cx="3138488" cy="328613"/>
          </a:xfrm>
          <a:prstGeom prst="rightArrow">
            <a:avLst>
              <a:gd name="adj1" fmla="val 36148"/>
              <a:gd name="adj2" fmla="val 216704"/>
            </a:avLst>
          </a:prstGeom>
          <a:solidFill>
            <a:srgbClr val="FF420E"/>
          </a:solidFill>
          <a:ln w="9360">
            <a:solidFill>
              <a:srgbClr val="FF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7092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2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7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2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7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2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animBg="1"/>
      <p:bldP spid="6158" grpId="0" animBg="1"/>
      <p:bldP spid="6159" grpId="0" animBg="1"/>
      <p:bldP spid="6160" grpId="0" animBg="1"/>
      <p:bldP spid="6161" grpId="0" animBg="1"/>
      <p:bldP spid="61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457200" y="6356350"/>
            <a:ext cx="212725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827584" y="620688"/>
            <a:ext cx="561657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ru-RU" sz="3300" b="1" i="1" dirty="0">
                <a:solidFill>
                  <a:schemeClr val="accent1">
                    <a:lumMod val="50000"/>
                  </a:schemeClr>
                </a:solidFill>
                <a:latin typeface="Calibri" charset="0"/>
              </a:rPr>
              <a:t>Рациональные выражения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848156" y="1196752"/>
            <a:ext cx="3779837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ru-RU" sz="3300" b="1" i="1" dirty="0">
                <a:solidFill>
                  <a:srgbClr val="002060"/>
                </a:solidFill>
                <a:latin typeface="Calibri" charset="0"/>
              </a:rPr>
              <a:t>Целые выражения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868372" y="1916832"/>
            <a:ext cx="6275387" cy="59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ru-RU" sz="3300" b="1" i="1" dirty="0">
                <a:solidFill>
                  <a:srgbClr val="002060"/>
                </a:solidFill>
                <a:latin typeface="Calibri" charset="0"/>
              </a:rPr>
              <a:t>Дробные выражения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877291" y="2585891"/>
            <a:ext cx="7295109" cy="59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ru-RU" sz="3300" b="1" i="1">
                <a:solidFill>
                  <a:srgbClr val="002060"/>
                </a:solidFill>
                <a:latin typeface="Calibri" charset="0"/>
              </a:rPr>
              <a:t>Область </a:t>
            </a:r>
            <a:r>
              <a:rPr lang="ru-RU" sz="3300" b="1" i="1" smtClean="0">
                <a:solidFill>
                  <a:srgbClr val="002060"/>
                </a:solidFill>
                <a:latin typeface="Calibri" charset="0"/>
              </a:rPr>
              <a:t>определения выражения</a:t>
            </a:r>
            <a:endParaRPr lang="ru-RU" sz="3300" b="1" i="1" dirty="0">
              <a:solidFill>
                <a:srgbClr val="002060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078345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2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/>
          <p:cNvSpPr txBox="1">
            <a:spLocks noChangeArrowheads="1"/>
          </p:cNvSpPr>
          <p:nvPr/>
        </p:nvSpPr>
        <p:spPr bwMode="auto">
          <a:xfrm>
            <a:off x="457200" y="6356350"/>
            <a:ext cx="212725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1691680" y="476672"/>
            <a:ext cx="6048970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020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95000"/>
              </a:lnSpc>
              <a:buClrTx/>
              <a:buFontTx/>
              <a:buNone/>
            </a:pPr>
            <a:r>
              <a:rPr lang="ru-RU" sz="4000" b="1" i="1" dirty="0">
                <a:solidFill>
                  <a:srgbClr val="C00000"/>
                </a:solidFill>
                <a:latin typeface="Times New Roman" pitchFamily="16" charset="0"/>
              </a:rPr>
              <a:t>Критерии    оценивания</a:t>
            </a: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2987824" y="1125833"/>
            <a:ext cx="2880469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44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sz="2200" dirty="0" smtClean="0">
                <a:solidFill>
                  <a:srgbClr val="000000"/>
                </a:solidFill>
              </a:rPr>
              <a:t>                 </a:t>
            </a:r>
            <a:endParaRPr lang="ru-RU" sz="2200" dirty="0">
              <a:solidFill>
                <a:srgbClr val="000000"/>
              </a:solidFill>
            </a:endParaRPr>
          </a:p>
          <a:p>
            <a:pPr eaLnBrk="1"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15, 16 б. -   «5»                   </a:t>
            </a:r>
          </a:p>
          <a:p>
            <a:pPr eaLnBrk="1"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12 -14 б. -   «4»                  </a:t>
            </a:r>
          </a:p>
          <a:p>
            <a:pPr eaLnBrk="1"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8 - 11 б.  -   «3»                  </a:t>
            </a:r>
          </a:p>
          <a:p>
            <a:pPr eaLnBrk="1"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sz="2200" dirty="0">
              <a:solidFill>
                <a:srgbClr val="000000"/>
              </a:solidFill>
            </a:endParaRPr>
          </a:p>
          <a:p>
            <a:pPr eaLnBrk="1"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sz="2200" dirty="0">
              <a:solidFill>
                <a:srgbClr val="000000"/>
              </a:solidFill>
            </a:endParaRPr>
          </a:p>
        </p:txBody>
      </p:sp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09843"/>
            <a:ext cx="2159000" cy="187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0155113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64</TotalTime>
  <Words>173</Words>
  <Application>Microsoft Office PowerPoint</Application>
  <PresentationFormat>Экран (4:3)</PresentationFormat>
  <Paragraphs>67</Paragraphs>
  <Slides>11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19</cp:revision>
  <dcterms:created xsi:type="dcterms:W3CDTF">2018-12-09T03:37:16Z</dcterms:created>
  <dcterms:modified xsi:type="dcterms:W3CDTF">2018-12-09T04:45:10Z</dcterms:modified>
</cp:coreProperties>
</file>